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jpe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5" r:id="rId2"/>
    <p:sldId id="260" r:id="rId3"/>
    <p:sldId id="257" r:id="rId4"/>
    <p:sldId id="258" r:id="rId5"/>
    <p:sldId id="267" r:id="rId6"/>
    <p:sldId id="276" r:id="rId7"/>
    <p:sldId id="278" r:id="rId8"/>
    <p:sldId id="279" r:id="rId9"/>
    <p:sldId id="268" r:id="rId10"/>
    <p:sldId id="261" r:id="rId11"/>
    <p:sldId id="269" r:id="rId12"/>
    <p:sldId id="280" r:id="rId13"/>
    <p:sldId id="262" r:id="rId14"/>
    <p:sldId id="270" r:id="rId15"/>
    <p:sldId id="274" r:id="rId16"/>
    <p:sldId id="264" r:id="rId17"/>
    <p:sldId id="266" r:id="rId18"/>
    <p:sldId id="281" r:id="rId19"/>
    <p:sldId id="282" r:id="rId20"/>
    <p:sldId id="287" r:id="rId21"/>
    <p:sldId id="283" r:id="rId22"/>
    <p:sldId id="284" r:id="rId23"/>
    <p:sldId id="285" r:id="rId24"/>
    <p:sldId id="286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A5866-3903-4381-AAFC-FECE8CD81D69}" type="datetimeFigureOut">
              <a:rPr lang="it-IT" smtClean="0"/>
              <a:t>14/12/2019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it-IT" dirty="0" smtClean="0"/>
              <a:t>LLA SCUOLA</a:t>
            </a:r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11D12-245C-4974-9D8B-F13AB0C07E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8762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24EA-671A-4B41-8743-F50F43EFFADB}" type="datetime1">
              <a:rPr lang="it-IT" smtClean="0"/>
              <a:t>14/12/2019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D0C1-BFC0-494C-B76F-08173B076084}" type="datetime1">
              <a:rPr lang="it-IT" smtClean="0"/>
              <a:t>14/12/2019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DB2B-D193-460F-BD63-1D486F53510D}" type="datetime1">
              <a:rPr lang="it-IT" smtClean="0"/>
              <a:t>14/12/2019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EAC6-5641-4320-8028-769A17802664}" type="datetime1">
              <a:rPr lang="it-IT" smtClean="0"/>
              <a:t>14/12/2019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A3C9-6BC7-41F8-A326-7138B3F668BE}" type="datetime1">
              <a:rPr lang="it-IT" smtClean="0"/>
              <a:t>14/12/2019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766F-15D1-4E7B-83BF-E7146C148A64}" type="datetime1">
              <a:rPr lang="it-IT" smtClean="0"/>
              <a:t>14/12/2019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0B11-1246-4517-B1DD-9BEA7090FD4A}" type="datetime1">
              <a:rPr lang="it-IT" smtClean="0"/>
              <a:t>14/12/2019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DE9C-D2D9-4218-B7B9-B6CB09C59E73}" type="datetime1">
              <a:rPr lang="it-IT" smtClean="0"/>
              <a:t>14/12/2019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7232-FD6E-4129-A380-F2E7E7A2B508}" type="datetime1">
              <a:rPr lang="it-IT" smtClean="0"/>
              <a:t>14/12/2019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06E9-5F06-4C58-B3AC-F140D3C51515}" type="datetime1">
              <a:rPr lang="it-IT" smtClean="0"/>
              <a:t>14/12/2019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4035-F2A3-433F-80AA-B3F360D31044}" type="datetime1">
              <a:rPr lang="it-IT" smtClean="0"/>
              <a:t>14/12/2019</a:t>
            </a:fld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0BDF2FB-8268-4789-A061-2C965E98C34A}" type="datetime1">
              <a:rPr lang="it-IT" smtClean="0"/>
              <a:t>14/12/2019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:push dir="u"/>
      </p:transition>
    </mc:Choice>
    <mc:Fallback xmlns="">
      <p:transition spd="slow" advClick="0" advTm="8000">
        <p:push dir="u"/>
      </p:transition>
    </mc:Fallback>
  </mc:AlternateConten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"/><Relationship Id="rId2" Type="http://schemas.openxmlformats.org/officeDocument/2006/relationships/image" Target="../media/image8.jpe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"/><Relationship Id="rId2" Type="http://schemas.openxmlformats.org/officeDocument/2006/relationships/hyperlink" Target="https://www.icguarcino.gov.it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54050"/>
            <a:ext cx="5816600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ottotitolo 2"/>
          <p:cNvSpPr txBox="1">
            <a:spLocks/>
          </p:cNvSpPr>
          <p:nvPr/>
        </p:nvSpPr>
        <p:spPr>
          <a:xfrm>
            <a:off x="5508104" y="260648"/>
            <a:ext cx="2622167" cy="18362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 smtClean="0">
              <a:latin typeface="Century Gothic" pitchFamily="34" charset="0"/>
            </a:endParaRPr>
          </a:p>
          <a:p>
            <a:pPr marL="114300" indent="0">
              <a:buNone/>
            </a:pPr>
            <a:r>
              <a:rPr lang="it-IT" sz="1200" dirty="0" smtClean="0">
                <a:latin typeface="Century Gothic" pitchFamily="34" charset="0"/>
              </a:rPr>
              <a:t>ISTITUTO  COM PRENSIVO </a:t>
            </a:r>
          </a:p>
          <a:p>
            <a:pPr marL="114300" indent="0">
              <a:buNone/>
            </a:pPr>
            <a:r>
              <a:rPr lang="it-IT" sz="1200" dirty="0" smtClean="0">
                <a:latin typeface="Century Gothic" pitchFamily="34" charset="0"/>
              </a:rPr>
              <a:t>DI GUARCINO</a:t>
            </a:r>
          </a:p>
          <a:p>
            <a:endParaRPr lang="it-IT" sz="1200" dirty="0" smtClean="0">
              <a:latin typeface="Century Gothic" pitchFamily="34" charset="0"/>
            </a:endParaRPr>
          </a:p>
          <a:p>
            <a:pPr marL="114300" indent="0">
              <a:buNone/>
            </a:pPr>
            <a:r>
              <a:rPr lang="it-IT" sz="1200" dirty="0" smtClean="0"/>
              <a:t>DIRIGENTE </a:t>
            </a:r>
            <a:r>
              <a:rPr lang="it-IT" sz="1200" smtClean="0"/>
              <a:t>SCOLASTICO  </a:t>
            </a:r>
            <a:r>
              <a:rPr lang="it-IT" sz="1200" dirty="0" smtClean="0"/>
              <a:t>Dott.ssa Gaita Reali</a:t>
            </a:r>
            <a:endParaRPr lang="it-IT" sz="12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FS Area Continuità Ins. Antonella La Candia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71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259988" y="1226203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IL MODELLO ORGANIZZATIVO PER LA SCUOLA PRIMARIA  PREVEDE  27 ORE CURRICOLARI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242894"/>
              </p:ext>
            </p:extLst>
          </p:nvPr>
        </p:nvGraphicFramePr>
        <p:xfrm>
          <a:off x="1259988" y="2108860"/>
          <a:ext cx="6192688" cy="222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4229"/>
                <a:gridCol w="1002969"/>
                <a:gridCol w="1058689"/>
                <a:gridCol w="2066801"/>
              </a:tblGrid>
              <a:tr h="370840"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dalle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alle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intervallo*</a:t>
                      </a:r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LUNEDI’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08:05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13:29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10:05 -10:15</a:t>
                      </a:r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MARTEDI’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08:05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13:29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10:05 -10:15</a:t>
                      </a:r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MERCOLEDI’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08:05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13:29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smtClean="0"/>
                        <a:t>10:05 -10:15</a:t>
                      </a:r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GIOVEDI’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08:05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13:29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smtClean="0"/>
                        <a:t>10:05 -10:15</a:t>
                      </a:r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VENERDI’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08:05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13:29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10:05 -10:15</a:t>
                      </a:r>
                      <a:endParaRPr lang="it-IT" sz="1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uppo 4"/>
          <p:cNvGrpSpPr>
            <a:grpSpLocks noChangeAspect="1"/>
          </p:cNvGrpSpPr>
          <p:nvPr/>
        </p:nvGrpSpPr>
        <p:grpSpPr>
          <a:xfrm>
            <a:off x="4879708" y="4337557"/>
            <a:ext cx="2484000" cy="2370185"/>
            <a:chOff x="1854000" y="1341128"/>
            <a:chExt cx="5436000" cy="5187861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8" t="6759" r="2767"/>
            <a:stretch/>
          </p:blipFill>
          <p:spPr>
            <a:xfrm>
              <a:off x="2886721" y="1341128"/>
              <a:ext cx="3370558" cy="3240000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54" b="27955"/>
            <a:stretch/>
          </p:blipFill>
          <p:spPr>
            <a:xfrm>
              <a:off x="1854000" y="4581128"/>
              <a:ext cx="5436000" cy="1947861"/>
            </a:xfrm>
            <a:prstGeom prst="rect">
              <a:avLst/>
            </a:prstGeom>
          </p:spPr>
        </p:pic>
      </p:grpSp>
      <p:sp>
        <p:nvSpPr>
          <p:cNvPr id="8" name="CasellaDiTesto 7"/>
          <p:cNvSpPr txBox="1"/>
          <p:nvPr/>
        </p:nvSpPr>
        <p:spPr>
          <a:xfrm>
            <a:off x="1259988" y="4384708"/>
            <a:ext cx="3744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solidFill>
                  <a:schemeClr val="accent1">
                    <a:lumMod val="50000"/>
                  </a:schemeClr>
                </a:solidFill>
              </a:rPr>
              <a:t>*per la Primaria di Vico :10:20-10:30</a:t>
            </a:r>
            <a:endParaRPr lang="it-IT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116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push dir="u"/>
      </p:transition>
    </mc:Choice>
    <mc:Fallback xmlns="">
      <p:transition spd="slow" advClick="0" advTm="1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30319" y="112474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</a:rPr>
              <a:t>IL MODELLO ORGANIZZATIVO PER LA  SCUOLA SECONDARIA DI 1° GRADO PREVEDE  30 ORE CURRICOLARI</a:t>
            </a:r>
            <a:endParaRPr lang="it-IT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Gruppo 4"/>
          <p:cNvGrpSpPr>
            <a:grpSpLocks noChangeAspect="1"/>
          </p:cNvGrpSpPr>
          <p:nvPr/>
        </p:nvGrpSpPr>
        <p:grpSpPr>
          <a:xfrm>
            <a:off x="4879708" y="4360183"/>
            <a:ext cx="2484000" cy="2370185"/>
            <a:chOff x="1854000" y="1341128"/>
            <a:chExt cx="5436000" cy="5187861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8" t="6759" r="2767"/>
            <a:stretch/>
          </p:blipFill>
          <p:spPr>
            <a:xfrm>
              <a:off x="2886721" y="1341128"/>
              <a:ext cx="3370558" cy="3240000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54" b="27955"/>
            <a:stretch/>
          </p:blipFill>
          <p:spPr>
            <a:xfrm>
              <a:off x="1854000" y="4581128"/>
              <a:ext cx="5436000" cy="1947861"/>
            </a:xfrm>
            <a:prstGeom prst="rect">
              <a:avLst/>
            </a:prstGeom>
          </p:spPr>
        </p:pic>
      </p:grp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383788"/>
              </p:ext>
            </p:extLst>
          </p:nvPr>
        </p:nvGraphicFramePr>
        <p:xfrm>
          <a:off x="899592" y="1843744"/>
          <a:ext cx="6624736" cy="2430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8245"/>
                <a:gridCol w="1072941"/>
                <a:gridCol w="1132554"/>
                <a:gridCol w="2210996"/>
              </a:tblGrid>
              <a:tr h="0"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85046" marR="85046" marT="42523" marB="425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dalle*</a:t>
                      </a:r>
                      <a:r>
                        <a:rPr lang="it-IT" sz="1100" dirty="0" smtClean="0"/>
                        <a:t>1</a:t>
                      </a:r>
                      <a:endParaRPr lang="it-IT" sz="1100" dirty="0"/>
                    </a:p>
                  </a:txBody>
                  <a:tcPr marL="85046" marR="85046" marT="42523" marB="425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alle*</a:t>
                      </a:r>
                      <a:r>
                        <a:rPr lang="it-IT" sz="1100" dirty="0" smtClean="0"/>
                        <a:t>1</a:t>
                      </a:r>
                    </a:p>
                    <a:p>
                      <a:pPr algn="ctr"/>
                      <a:endParaRPr lang="it-IT" sz="1800" dirty="0"/>
                    </a:p>
                  </a:txBody>
                  <a:tcPr marL="85046" marR="85046" marT="42523" marB="425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intervallo*</a:t>
                      </a:r>
                      <a:r>
                        <a:rPr lang="it-IT" sz="1100" dirty="0" smtClean="0"/>
                        <a:t>2</a:t>
                      </a:r>
                    </a:p>
                  </a:txBody>
                  <a:tcPr marL="85046" marR="85046" marT="42523" marB="42523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LUNEDI’</a:t>
                      </a:r>
                      <a:endParaRPr lang="it-IT" sz="1800" dirty="0"/>
                    </a:p>
                  </a:txBody>
                  <a:tcPr marL="85046" marR="85046" marT="42523" marB="425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08:05</a:t>
                      </a:r>
                      <a:endParaRPr lang="it-IT" sz="1800" dirty="0"/>
                    </a:p>
                  </a:txBody>
                  <a:tcPr marL="85046" marR="85046" marT="42523" marB="425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14:05</a:t>
                      </a:r>
                      <a:endParaRPr lang="it-IT" sz="1800" dirty="0"/>
                    </a:p>
                  </a:txBody>
                  <a:tcPr marL="85046" marR="85046" marT="42523" marB="425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09:55 -10:05</a:t>
                      </a:r>
                      <a:endParaRPr lang="it-IT" sz="1800" dirty="0"/>
                    </a:p>
                  </a:txBody>
                  <a:tcPr marL="85046" marR="85046" marT="42523" marB="42523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MARTEDI’</a:t>
                      </a:r>
                      <a:endParaRPr lang="it-IT" sz="1800" dirty="0"/>
                    </a:p>
                  </a:txBody>
                  <a:tcPr marL="85046" marR="85046" marT="42523" marB="425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08:05</a:t>
                      </a:r>
                      <a:endParaRPr lang="it-IT" sz="1800" dirty="0"/>
                    </a:p>
                  </a:txBody>
                  <a:tcPr marL="85046" marR="85046" marT="42523" marB="425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14:05</a:t>
                      </a:r>
                      <a:endParaRPr lang="it-IT" sz="1800" dirty="0"/>
                    </a:p>
                  </a:txBody>
                  <a:tcPr marL="85046" marR="85046" marT="42523" marB="425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09:55 -10:05</a:t>
                      </a:r>
                      <a:endParaRPr lang="it-IT" sz="1800" dirty="0"/>
                    </a:p>
                  </a:txBody>
                  <a:tcPr marL="85046" marR="85046" marT="42523" marB="42523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MERCOLEDI’</a:t>
                      </a:r>
                      <a:endParaRPr lang="it-IT" sz="1800" dirty="0"/>
                    </a:p>
                  </a:txBody>
                  <a:tcPr marL="85046" marR="85046" marT="42523" marB="425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08:05</a:t>
                      </a:r>
                      <a:endParaRPr lang="it-IT" sz="1800" dirty="0"/>
                    </a:p>
                  </a:txBody>
                  <a:tcPr marL="85046" marR="85046" marT="42523" marB="425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14:05</a:t>
                      </a:r>
                      <a:endParaRPr lang="it-IT" sz="1800" dirty="0"/>
                    </a:p>
                  </a:txBody>
                  <a:tcPr marL="85046" marR="85046" marT="42523" marB="425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09:55 -10:05</a:t>
                      </a:r>
                      <a:endParaRPr lang="it-IT" sz="1800" dirty="0"/>
                    </a:p>
                  </a:txBody>
                  <a:tcPr marL="85046" marR="85046" marT="42523" marB="42523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GIOVEDI’</a:t>
                      </a:r>
                      <a:endParaRPr lang="it-IT" sz="1800" dirty="0"/>
                    </a:p>
                  </a:txBody>
                  <a:tcPr marL="85046" marR="85046" marT="42523" marB="425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08:05</a:t>
                      </a:r>
                      <a:endParaRPr lang="it-IT" sz="1800" dirty="0"/>
                    </a:p>
                  </a:txBody>
                  <a:tcPr marL="85046" marR="85046" marT="42523" marB="425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14:05</a:t>
                      </a:r>
                      <a:endParaRPr lang="it-IT" sz="1800" dirty="0"/>
                    </a:p>
                  </a:txBody>
                  <a:tcPr marL="85046" marR="85046" marT="42523" marB="425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09:55 -10:05</a:t>
                      </a:r>
                      <a:endParaRPr lang="it-IT" sz="1800" dirty="0"/>
                    </a:p>
                  </a:txBody>
                  <a:tcPr marL="85046" marR="85046" marT="42523" marB="42523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VENERDI’</a:t>
                      </a:r>
                      <a:endParaRPr lang="it-IT" sz="1800" dirty="0"/>
                    </a:p>
                  </a:txBody>
                  <a:tcPr marL="85046" marR="85046" marT="42523" marB="425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08:05</a:t>
                      </a:r>
                      <a:endParaRPr lang="it-IT" sz="1800" dirty="0"/>
                    </a:p>
                  </a:txBody>
                  <a:tcPr marL="85046" marR="85046" marT="42523" marB="425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14:05</a:t>
                      </a:r>
                      <a:endParaRPr lang="it-IT" sz="1800" dirty="0"/>
                    </a:p>
                  </a:txBody>
                  <a:tcPr marL="85046" marR="85046" marT="42523" marB="425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09:55 -10:05</a:t>
                      </a:r>
                      <a:endParaRPr lang="it-IT" sz="1800" dirty="0"/>
                    </a:p>
                  </a:txBody>
                  <a:tcPr marL="85046" marR="85046" marT="42523" marB="42523" anchor="ctr"/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899592" y="4360183"/>
            <a:ext cx="37440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solidFill>
                  <a:schemeClr val="accent1">
                    <a:lumMod val="50000"/>
                  </a:schemeClr>
                </a:solidFill>
              </a:rPr>
              <a:t>*1 per la Secondaria di Trivigliano:: 08:00-14:00</a:t>
            </a:r>
          </a:p>
          <a:p>
            <a:r>
              <a:rPr lang="it-IT" sz="1100" dirty="0" smtClean="0">
                <a:solidFill>
                  <a:schemeClr val="accent1">
                    <a:lumMod val="50000"/>
                  </a:schemeClr>
                </a:solidFill>
              </a:rPr>
              <a:t>*2 per la Secondaria di Vico :11:55-12:05</a:t>
            </a:r>
            <a:endParaRPr lang="it-IT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9" name="Gruppo 8"/>
          <p:cNvGrpSpPr>
            <a:grpSpLocks noChangeAspect="1"/>
          </p:cNvGrpSpPr>
          <p:nvPr/>
        </p:nvGrpSpPr>
        <p:grpSpPr>
          <a:xfrm>
            <a:off x="4879708" y="4337557"/>
            <a:ext cx="2484000" cy="2370185"/>
            <a:chOff x="1854000" y="1341128"/>
            <a:chExt cx="5436000" cy="5187861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8" t="6759" r="2767"/>
            <a:stretch/>
          </p:blipFill>
          <p:spPr>
            <a:xfrm>
              <a:off x="2886721" y="1341128"/>
              <a:ext cx="3370558" cy="3240000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54" b="27955"/>
            <a:stretch/>
          </p:blipFill>
          <p:spPr>
            <a:xfrm>
              <a:off x="1854000" y="4581128"/>
              <a:ext cx="5436000" cy="1947861"/>
            </a:xfrm>
            <a:prstGeom prst="rect">
              <a:avLst/>
            </a:prstGeom>
          </p:spPr>
        </p:pic>
      </p:grp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207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push dir="u"/>
      </p:transition>
    </mc:Choice>
    <mc:Fallback xmlns="">
      <p:transition spd="slow" advClick="0" advTm="1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771800" y="105273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CAMPI DI ESPERIENZA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uppo 3"/>
          <p:cNvGrpSpPr>
            <a:grpSpLocks noChangeAspect="1"/>
          </p:cNvGrpSpPr>
          <p:nvPr/>
        </p:nvGrpSpPr>
        <p:grpSpPr>
          <a:xfrm>
            <a:off x="4879708" y="4337557"/>
            <a:ext cx="2484000" cy="2370185"/>
            <a:chOff x="1854000" y="1341128"/>
            <a:chExt cx="5436000" cy="5187861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8" t="6759" r="2767"/>
            <a:stretch/>
          </p:blipFill>
          <p:spPr>
            <a:xfrm>
              <a:off x="2886721" y="1341128"/>
              <a:ext cx="3370558" cy="3240000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54" b="27955"/>
            <a:stretch/>
          </p:blipFill>
          <p:spPr>
            <a:xfrm>
              <a:off x="1854000" y="4581128"/>
              <a:ext cx="5436000" cy="1947861"/>
            </a:xfrm>
            <a:prstGeom prst="rect">
              <a:avLst/>
            </a:prstGeom>
          </p:spPr>
        </p:pic>
      </p:grpSp>
      <p:sp>
        <p:nvSpPr>
          <p:cNvPr id="2" name="CasellaDiTesto 1"/>
          <p:cNvSpPr txBox="1">
            <a:spLocks/>
          </p:cNvSpPr>
          <p:nvPr/>
        </p:nvSpPr>
        <p:spPr>
          <a:xfrm rot="20969549">
            <a:off x="935732" y="1796521"/>
            <a:ext cx="2448000" cy="1102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it-IT" sz="2400" dirty="0" smtClean="0"/>
              <a:t>IL SÉ E L’ALTRO 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 rot="564762">
            <a:off x="1343920" y="2982297"/>
            <a:ext cx="2520280" cy="9175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it-IT" dirty="0" smtClean="0"/>
              <a:t>CORPO E MOVIMENTO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 rot="208878">
            <a:off x="4463988" y="2069685"/>
            <a:ext cx="2520280" cy="9175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it-IT" dirty="0" smtClean="0"/>
              <a:t>IMMAGINI SUONI E COLORI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 rot="21156162">
            <a:off x="1043608" y="4105143"/>
            <a:ext cx="2232248" cy="9175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it-IT" dirty="0" smtClean="0"/>
              <a:t>I DISCORSI E LE PAROLE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 rot="20515009">
            <a:off x="3917206" y="3089665"/>
            <a:ext cx="2175787" cy="12308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it-IT" dirty="0" smtClean="0"/>
              <a:t>LA CONOSCENZA DEL MONDO</a:t>
            </a:r>
            <a:endParaRPr lang="it-IT" dirty="0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034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push dir="u"/>
      </p:transition>
    </mc:Choice>
    <mc:Fallback xmlns="">
      <p:transition spd="slow" advClick="0" advTm="1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261882"/>
              </p:ext>
            </p:extLst>
          </p:nvPr>
        </p:nvGraphicFramePr>
        <p:xfrm>
          <a:off x="755575" y="639956"/>
          <a:ext cx="4596040" cy="4524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020"/>
                <a:gridCol w="2298020"/>
              </a:tblGrid>
              <a:tr h="350741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DISCIPLINE</a:t>
                      </a:r>
                      <a:endParaRPr lang="it-IT" sz="1800" dirty="0"/>
                    </a:p>
                  </a:txBody>
                  <a:tcPr marL="78300" marR="78300" marT="39150" marB="391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ORE SETTIMANALI</a:t>
                      </a:r>
                      <a:endParaRPr lang="it-IT" sz="1800" dirty="0"/>
                    </a:p>
                  </a:txBody>
                  <a:tcPr marL="78300" marR="78300" marT="39150" marB="39150"/>
                </a:tc>
              </a:tr>
              <a:tr h="326903"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ITALIANO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78300" marR="78300" marT="39150" marB="39150"/>
                </a:tc>
              </a:tr>
              <a:tr h="326903"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MATEMATICA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6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</a:tr>
              <a:tr h="326903"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INGLESE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</a:tr>
              <a:tr h="326903"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STORIA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</a:tr>
              <a:tr h="326903"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GEOGRAFIA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</a:tr>
              <a:tr h="326903"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SCIENZE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</a:tr>
              <a:tr h="326903"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TECNOLOGIA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</a:tr>
              <a:tr h="326903"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ARTE</a:t>
                      </a:r>
                      <a:r>
                        <a:rPr lang="it-IT" sz="1400" baseline="0" dirty="0" smtClean="0"/>
                        <a:t> E IMMAGINE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</a:tr>
              <a:tr h="326903"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MUSICA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</a:tr>
              <a:tr h="326903"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MOTORIA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</a:tr>
              <a:tr h="575505"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RELIGIONE/ALTERNATIVA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</a:tr>
              <a:tr h="326903"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TOTALE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27 ORE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</a:tr>
            </a:tbl>
          </a:graphicData>
        </a:graphic>
      </p:graphicFrame>
      <p:grpSp>
        <p:nvGrpSpPr>
          <p:cNvPr id="6" name="Gruppo 5"/>
          <p:cNvGrpSpPr>
            <a:grpSpLocks noChangeAspect="1"/>
          </p:cNvGrpSpPr>
          <p:nvPr/>
        </p:nvGrpSpPr>
        <p:grpSpPr>
          <a:xfrm>
            <a:off x="4879708" y="4337557"/>
            <a:ext cx="2484000" cy="2370185"/>
            <a:chOff x="1854000" y="1341128"/>
            <a:chExt cx="5436000" cy="5187861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8" t="6759" r="2767"/>
            <a:stretch/>
          </p:blipFill>
          <p:spPr>
            <a:xfrm>
              <a:off x="2886721" y="1341128"/>
              <a:ext cx="3370558" cy="3240000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54" b="27955"/>
            <a:stretch/>
          </p:blipFill>
          <p:spPr>
            <a:xfrm>
              <a:off x="1854000" y="4581128"/>
              <a:ext cx="5436000" cy="1947861"/>
            </a:xfrm>
            <a:prstGeom prst="rect">
              <a:avLst/>
            </a:prstGeom>
          </p:spPr>
        </p:pic>
      </p:grpSp>
      <p:sp>
        <p:nvSpPr>
          <p:cNvPr id="10" name="CasellaDiTesto 9"/>
          <p:cNvSpPr txBox="1"/>
          <p:nvPr/>
        </p:nvSpPr>
        <p:spPr>
          <a:xfrm>
            <a:off x="5508104" y="270892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DISCIPLINE </a:t>
            </a:r>
          </a:p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SCUOLA PRIMARIA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795473" y="5186900"/>
            <a:ext cx="40521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NB a partire dall’ A:S: 2020-2021 sarà istituito l’insegnamento dell’Educazione Civica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2071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push dir="u"/>
      </p:transition>
    </mc:Choice>
    <mc:Fallback xmlns="">
      <p:transition spd="slow" advClick="0" advTm="1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563598"/>
              </p:ext>
            </p:extLst>
          </p:nvPr>
        </p:nvGraphicFramePr>
        <p:xfrm>
          <a:off x="748259" y="375810"/>
          <a:ext cx="4596040" cy="4742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020"/>
                <a:gridCol w="2298020"/>
              </a:tblGrid>
              <a:tr h="350741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DISCIPLINE</a:t>
                      </a:r>
                      <a:endParaRPr lang="it-IT" sz="1800" dirty="0"/>
                    </a:p>
                  </a:txBody>
                  <a:tcPr marL="78300" marR="78300" marT="39150" marB="391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ORE SETTIMANALI</a:t>
                      </a:r>
                      <a:endParaRPr lang="it-IT" sz="1800" dirty="0"/>
                    </a:p>
                  </a:txBody>
                  <a:tcPr marL="78300" marR="78300" marT="39150" marB="39150"/>
                </a:tc>
              </a:tr>
              <a:tr h="326903"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ITALIANO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marL="78300" marR="78300" marT="39150" marB="39150"/>
                </a:tc>
              </a:tr>
              <a:tr h="326903"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MATEMATICA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4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</a:tr>
              <a:tr h="326903"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INGLESE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3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</a:tr>
              <a:tr h="326903"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FRANCESE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</a:tr>
              <a:tr h="326903"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STORIA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</a:tr>
              <a:tr h="326903"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GEOGRAFIA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</a:tr>
              <a:tr h="326903"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SCIENZE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</a:tr>
              <a:tr h="326903"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ARTE</a:t>
                      </a:r>
                      <a:r>
                        <a:rPr lang="it-IT" sz="1400" baseline="0" dirty="0" smtClean="0"/>
                        <a:t> E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</a:tr>
              <a:tr h="326903"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MUSICA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</a:tr>
              <a:tr h="326903"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GINNASTICA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</a:tr>
              <a:tr h="326903"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TECNICA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</a:tr>
              <a:tr h="467055"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RELIGIONE/ALTERNATIVA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</a:tr>
              <a:tr h="326903"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TOTALE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30 ORE</a:t>
                      </a:r>
                      <a:endParaRPr lang="it-IT" sz="1400" dirty="0"/>
                    </a:p>
                  </a:txBody>
                  <a:tcPr marL="78300" marR="78300" marT="39150" marB="39150"/>
                </a:tc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5508104" y="220486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DISCIPLINE </a:t>
            </a:r>
          </a:p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SCUOLA SECONDARIA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3" name="Gruppo 12"/>
          <p:cNvGrpSpPr>
            <a:grpSpLocks noChangeAspect="1"/>
          </p:cNvGrpSpPr>
          <p:nvPr/>
        </p:nvGrpSpPr>
        <p:grpSpPr>
          <a:xfrm>
            <a:off x="4879708" y="4337557"/>
            <a:ext cx="2484000" cy="2370185"/>
            <a:chOff x="1854000" y="1341128"/>
            <a:chExt cx="5436000" cy="5187861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8" t="6759" r="2767"/>
            <a:stretch/>
          </p:blipFill>
          <p:spPr>
            <a:xfrm>
              <a:off x="2886721" y="1341128"/>
              <a:ext cx="3370558" cy="3240000"/>
            </a:xfrm>
            <a:prstGeom prst="rect">
              <a:avLst/>
            </a:prstGeom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54" b="27955"/>
            <a:stretch/>
          </p:blipFill>
          <p:spPr>
            <a:xfrm>
              <a:off x="1854000" y="4581128"/>
              <a:ext cx="5436000" cy="1947861"/>
            </a:xfrm>
            <a:prstGeom prst="rect">
              <a:avLst/>
            </a:prstGeom>
          </p:spPr>
        </p:pic>
      </p:grp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828653" y="5087963"/>
            <a:ext cx="40521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NB a partire dall’ A:S: 2020-2021 sarà istituito l’insegnamento dell’Educazione Civica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16909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push dir="u"/>
      </p:transition>
    </mc:Choice>
    <mc:Fallback xmlns="">
      <p:transition spd="slow" advClick="0" advTm="1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35705" y="2600037"/>
            <a:ext cx="2972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LA VALUTAZIONE PER LA SCUOLA DELL’INFANZIA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04760" y="1484784"/>
            <a:ext cx="3168352" cy="39645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180000" tIns="180000" rIns="180000" bIns="180000" rtlCol="0">
            <a:spAutoFit/>
          </a:bodyPr>
          <a:lstStyle/>
          <a:p>
            <a:r>
              <a:rPr lang="it-IT" dirty="0" smtClean="0"/>
              <a:t>L’azione valutativa assume caratteristiche proprie, legate al tipo di attività e all’età degli alunni. La valutazione è legata all’osservazione sistematica ed è finalizzata  alla comprensione e all’interpretazione dei comportamenti nei diversi contesti: affettivi, relazionali e cognitivi.</a:t>
            </a:r>
            <a:endParaRPr lang="it-IT" dirty="0"/>
          </a:p>
        </p:txBody>
      </p:sp>
      <p:grpSp>
        <p:nvGrpSpPr>
          <p:cNvPr id="5" name="Gruppo 4"/>
          <p:cNvGrpSpPr>
            <a:grpSpLocks noChangeAspect="1"/>
          </p:cNvGrpSpPr>
          <p:nvPr/>
        </p:nvGrpSpPr>
        <p:grpSpPr>
          <a:xfrm>
            <a:off x="4879708" y="4337557"/>
            <a:ext cx="2484000" cy="2370185"/>
            <a:chOff x="1854000" y="1341128"/>
            <a:chExt cx="5436000" cy="5187861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8" t="6759" r="2767"/>
            <a:stretch/>
          </p:blipFill>
          <p:spPr>
            <a:xfrm>
              <a:off x="2886721" y="1341128"/>
              <a:ext cx="3370558" cy="3240000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54" b="27955"/>
            <a:stretch/>
          </p:blipFill>
          <p:spPr>
            <a:xfrm>
              <a:off x="1854000" y="4581128"/>
              <a:ext cx="5436000" cy="1947861"/>
            </a:xfrm>
            <a:prstGeom prst="rect">
              <a:avLst/>
            </a:prstGeom>
          </p:spPr>
        </p:pic>
      </p:grp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62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push dir="u"/>
      </p:transition>
    </mc:Choice>
    <mc:Fallback xmlns="">
      <p:transition spd="slow" advClick="0" advTm="1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716016" y="2348880"/>
            <a:ext cx="313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PER LA SCUOLA PRIMARIA  E SECONDARIA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71600" y="1628800"/>
            <a:ext cx="3312368" cy="2844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180000" tIns="180000" rIns="18000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/>
              <a:t>d</a:t>
            </a:r>
            <a:r>
              <a:rPr lang="it-IT" dirty="0" smtClean="0"/>
              <a:t>ivisione dell’anno in quadrimestri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t-IT"/>
              <a:t>p</a:t>
            </a:r>
            <a:r>
              <a:rPr lang="it-IT" smtClean="0"/>
              <a:t>rove d’ingresso </a:t>
            </a:r>
            <a:endParaRPr lang="it-IT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/>
              <a:t>p</a:t>
            </a:r>
            <a:r>
              <a:rPr lang="it-IT" dirty="0" smtClean="0"/>
              <a:t>rove intermedie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/>
              <a:t>p</a:t>
            </a:r>
            <a:r>
              <a:rPr lang="it-IT" dirty="0" smtClean="0"/>
              <a:t>rove finali </a:t>
            </a:r>
          </a:p>
          <a:p>
            <a:pPr>
              <a:lnSpc>
                <a:spcPct val="150000"/>
              </a:lnSpc>
            </a:pPr>
            <a:r>
              <a:rPr lang="it-IT" sz="1400" dirty="0" smtClean="0"/>
              <a:t>(tutte standardizzate)</a:t>
            </a:r>
            <a:endParaRPr lang="it-IT" sz="1400" dirty="0"/>
          </a:p>
          <a:p>
            <a:endParaRPr lang="it-IT" sz="1400" dirty="0"/>
          </a:p>
        </p:txBody>
      </p:sp>
      <p:grpSp>
        <p:nvGrpSpPr>
          <p:cNvPr id="4" name="Gruppo 3"/>
          <p:cNvGrpSpPr>
            <a:grpSpLocks noChangeAspect="1"/>
          </p:cNvGrpSpPr>
          <p:nvPr/>
        </p:nvGrpSpPr>
        <p:grpSpPr>
          <a:xfrm>
            <a:off x="4879708" y="4337557"/>
            <a:ext cx="2484000" cy="2370185"/>
            <a:chOff x="1854000" y="1341128"/>
            <a:chExt cx="5436000" cy="5187861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8" t="6759" r="2767"/>
            <a:stretch/>
          </p:blipFill>
          <p:spPr>
            <a:xfrm>
              <a:off x="2886721" y="1341128"/>
              <a:ext cx="3370558" cy="3240000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54" b="27955"/>
            <a:stretch/>
          </p:blipFill>
          <p:spPr>
            <a:xfrm>
              <a:off x="1854000" y="4581128"/>
              <a:ext cx="5436000" cy="1947861"/>
            </a:xfrm>
            <a:prstGeom prst="rect">
              <a:avLst/>
            </a:prstGeom>
          </p:spPr>
        </p:pic>
      </p:grp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819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push dir="u"/>
      </p:transition>
    </mc:Choice>
    <mc:Fallback xmlns="">
      <p:transition spd="slow" advClick="0" advTm="1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473325" y="1178499"/>
            <a:ext cx="4212000" cy="4284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endParaRPr lang="it-IT" sz="1400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 smtClean="0"/>
              <a:t>Progetti curricolari: svolti in orario scolastico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 smtClean="0"/>
              <a:t>Extracurricolari: oltre l’orario scolastico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 smtClean="0"/>
              <a:t>D’ Istituto: vengono svolti da tutte le classi di ogni ordine e grado dell’Istituto</a:t>
            </a:r>
          </a:p>
          <a:p>
            <a:pPr>
              <a:lnSpc>
                <a:spcPct val="150000"/>
              </a:lnSpc>
            </a:pPr>
            <a:r>
              <a:rPr lang="it-IT" sz="2000" dirty="0" smtClean="0"/>
              <a:t>*</a:t>
            </a:r>
            <a:r>
              <a:rPr lang="it-IT" sz="1200" dirty="0" smtClean="0"/>
              <a:t>consultabili nella pagina relativa del PTOF</a:t>
            </a:r>
          </a:p>
          <a:p>
            <a:endParaRPr lang="it-IT" sz="2000" dirty="0" smtClean="0"/>
          </a:p>
          <a:p>
            <a:endParaRPr lang="it-IT" sz="2000" dirty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076056" y="313583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I PROGETTI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1" name="Gruppo 10"/>
          <p:cNvGrpSpPr>
            <a:grpSpLocks noChangeAspect="1"/>
          </p:cNvGrpSpPr>
          <p:nvPr/>
        </p:nvGrpSpPr>
        <p:grpSpPr>
          <a:xfrm>
            <a:off x="4879708" y="4337557"/>
            <a:ext cx="2484000" cy="2370185"/>
            <a:chOff x="1854000" y="1341128"/>
            <a:chExt cx="5436000" cy="5187861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8" t="6759" r="2767"/>
            <a:stretch/>
          </p:blipFill>
          <p:spPr>
            <a:xfrm>
              <a:off x="2886721" y="1341128"/>
              <a:ext cx="3370558" cy="3240000"/>
            </a:xfrm>
            <a:prstGeom prst="rect">
              <a:avLst/>
            </a:prstGeom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54" b="27955"/>
            <a:stretch/>
          </p:blipFill>
          <p:spPr>
            <a:xfrm>
              <a:off x="1854000" y="4581128"/>
              <a:ext cx="5436000" cy="1947861"/>
            </a:xfrm>
            <a:prstGeom prst="rect">
              <a:avLst/>
            </a:prstGeom>
          </p:spPr>
        </p:pic>
      </p:grp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924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push dir="u"/>
      </p:transition>
    </mc:Choice>
    <mc:Fallback xmlns="">
      <p:transition spd="slow" advClick="0" advTm="1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>
            <a:grpSpLocks noChangeAspect="1"/>
          </p:cNvGrpSpPr>
          <p:nvPr/>
        </p:nvGrpSpPr>
        <p:grpSpPr>
          <a:xfrm>
            <a:off x="5076056" y="4337557"/>
            <a:ext cx="2484000" cy="2370185"/>
            <a:chOff x="1854000" y="1341128"/>
            <a:chExt cx="5436000" cy="5187861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8" t="6759" r="2767"/>
            <a:stretch/>
          </p:blipFill>
          <p:spPr>
            <a:xfrm>
              <a:off x="2886721" y="1341128"/>
              <a:ext cx="3370558" cy="3240000"/>
            </a:xfrm>
            <a:prstGeom prst="rect">
              <a:avLst/>
            </a:prstGeom>
          </p:spPr>
        </p:pic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54" b="27955"/>
            <a:stretch/>
          </p:blipFill>
          <p:spPr>
            <a:xfrm>
              <a:off x="1854000" y="4581128"/>
              <a:ext cx="5436000" cy="1947861"/>
            </a:xfrm>
            <a:prstGeom prst="rect">
              <a:avLst/>
            </a:prstGeom>
          </p:spPr>
        </p:pic>
      </p:grp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7" name="Picture 3" descr="C:\Users\Notebook\Desktop\immagini openday\unicef 2.j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2" y="980728"/>
            <a:ext cx="5259661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963946" y="2360563"/>
            <a:ext cx="2447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GIORNATA INTERNAZIONALE PER I DIRITTI DELL’INFANZIA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2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push dir="u"/>
      </p:transition>
    </mc:Choice>
    <mc:Fallback xmlns="">
      <p:transition spd="slow" advClick="0" advTm="6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868144" y="2138640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PROGETTO CONTINUITÀ</a:t>
            </a:r>
          </a:p>
          <a:p>
            <a:pPr algn="ctr"/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« IN CAMMINO PER CRESCERE »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400"/>
            <a:ext cx="4649807" cy="61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uppo 7"/>
          <p:cNvGrpSpPr>
            <a:grpSpLocks noChangeAspect="1"/>
          </p:cNvGrpSpPr>
          <p:nvPr/>
        </p:nvGrpSpPr>
        <p:grpSpPr>
          <a:xfrm>
            <a:off x="5076056" y="4337557"/>
            <a:ext cx="2484000" cy="2370185"/>
            <a:chOff x="1854000" y="1341128"/>
            <a:chExt cx="5436000" cy="5187861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8" t="6759" r="2767"/>
            <a:stretch/>
          </p:blipFill>
          <p:spPr>
            <a:xfrm>
              <a:off x="2886721" y="1341128"/>
              <a:ext cx="3370558" cy="3240000"/>
            </a:xfrm>
            <a:prstGeom prst="rect">
              <a:avLst/>
            </a:prstGeom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54" b="27955"/>
            <a:stretch/>
          </p:blipFill>
          <p:spPr>
            <a:xfrm>
              <a:off x="1854000" y="4581128"/>
              <a:ext cx="5436000" cy="19478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944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push dir="u"/>
      </p:transition>
    </mc:Choice>
    <mc:Fallback xmlns="">
      <p:transition spd="slow" advClick="0" advTm="6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 rot="20863285">
            <a:off x="835400" y="1638300"/>
            <a:ext cx="2484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TORRE CAJETANI</a:t>
            </a:r>
          </a:p>
          <a:p>
            <a:r>
              <a:rPr lang="it-IT" dirty="0" smtClean="0"/>
              <a:t>Scuola dell’Infanzia </a:t>
            </a:r>
          </a:p>
          <a:p>
            <a:r>
              <a:rPr lang="it-IT" dirty="0" smtClean="0"/>
              <a:t>Scuola Primaria</a:t>
            </a:r>
          </a:p>
          <a:p>
            <a:pPr algn="ctr"/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077401" y="2983301"/>
            <a:ext cx="2808312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Century Gothic" pitchFamily="34" charset="0"/>
              </a:rPr>
              <a:t>L’ISTITUTO</a:t>
            </a:r>
            <a:endParaRPr lang="it-IT" sz="2800" b="1" dirty="0">
              <a:latin typeface="Century Gothic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 rot="21228543">
            <a:off x="1458028" y="3920422"/>
            <a:ext cx="2880000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GUARCINO </a:t>
            </a:r>
          </a:p>
          <a:p>
            <a:r>
              <a:rPr lang="it-IT" dirty="0" smtClean="0"/>
              <a:t>Scuola dell’Infanzia </a:t>
            </a:r>
          </a:p>
          <a:p>
            <a:r>
              <a:rPr lang="it-IT" dirty="0" smtClean="0"/>
              <a:t>Scuola Primaria</a:t>
            </a:r>
          </a:p>
          <a:p>
            <a:r>
              <a:rPr lang="it-IT" dirty="0" smtClean="0"/>
              <a:t>Scuola Secondaria di 1</a:t>
            </a:r>
            <a:r>
              <a:rPr lang="it-IT" dirty="0"/>
              <a:t>° </a:t>
            </a:r>
            <a:r>
              <a:rPr lang="it-IT" dirty="0" smtClean="0"/>
              <a:t>grado</a:t>
            </a:r>
          </a:p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 rot="696436">
            <a:off x="3327361" y="680079"/>
            <a:ext cx="291600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/>
              <a:t>TRIVIGLIANO</a:t>
            </a:r>
            <a:r>
              <a:rPr lang="it-IT" dirty="0"/>
              <a:t> </a:t>
            </a:r>
            <a:endParaRPr lang="it-IT" dirty="0" smtClean="0"/>
          </a:p>
          <a:p>
            <a:r>
              <a:rPr lang="it-IT" dirty="0" smtClean="0"/>
              <a:t>Scuola dell’Infanzia </a:t>
            </a:r>
          </a:p>
          <a:p>
            <a:r>
              <a:rPr lang="it-IT" dirty="0" smtClean="0"/>
              <a:t>Scuola Primaria</a:t>
            </a:r>
          </a:p>
          <a:p>
            <a:r>
              <a:rPr lang="it-IT" dirty="0" smtClean="0"/>
              <a:t>Scuola Secondaria di 1° grado</a:t>
            </a:r>
          </a:p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 rot="1300188">
            <a:off x="4860032" y="2367748"/>
            <a:ext cx="30600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VICO NEL LAZIO</a:t>
            </a:r>
          </a:p>
          <a:p>
            <a:r>
              <a:rPr lang="it-IT" dirty="0" smtClean="0"/>
              <a:t>Scuola dell’Infanzia </a:t>
            </a:r>
          </a:p>
          <a:p>
            <a:r>
              <a:rPr lang="it-IT" dirty="0" smtClean="0"/>
              <a:t>Scuola Primaria</a:t>
            </a:r>
          </a:p>
          <a:p>
            <a:r>
              <a:rPr lang="it-IT" dirty="0" smtClean="0"/>
              <a:t>Scuola Secondaria di 1° grado</a:t>
            </a:r>
          </a:p>
          <a:p>
            <a:endParaRPr lang="it-IT" dirty="0"/>
          </a:p>
        </p:txBody>
      </p:sp>
      <p:grpSp>
        <p:nvGrpSpPr>
          <p:cNvPr id="8" name="Gruppo 7"/>
          <p:cNvGrpSpPr>
            <a:grpSpLocks noChangeAspect="1"/>
          </p:cNvGrpSpPr>
          <p:nvPr/>
        </p:nvGrpSpPr>
        <p:grpSpPr>
          <a:xfrm>
            <a:off x="4879708" y="4337557"/>
            <a:ext cx="2484000" cy="2370185"/>
            <a:chOff x="1854000" y="1341128"/>
            <a:chExt cx="5436000" cy="5187861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8" t="6759" r="2767"/>
            <a:stretch/>
          </p:blipFill>
          <p:spPr>
            <a:xfrm>
              <a:off x="2886721" y="1341128"/>
              <a:ext cx="3370558" cy="3240000"/>
            </a:xfrm>
            <a:prstGeom prst="rect">
              <a:avLst/>
            </a:prstGeom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54" b="27955"/>
            <a:stretch/>
          </p:blipFill>
          <p:spPr>
            <a:xfrm>
              <a:off x="1854000" y="4581128"/>
              <a:ext cx="5436000" cy="1947861"/>
            </a:xfrm>
            <a:prstGeom prst="rect">
              <a:avLst/>
            </a:prstGeom>
          </p:spPr>
        </p:pic>
      </p:grp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271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push dir="u"/>
      </p:transition>
    </mc:Choice>
    <mc:Fallback xmlns="">
      <p:transition spd="slow" advClick="0" advTm="1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255555"/>
              </p:ext>
            </p:extLst>
          </p:nvPr>
        </p:nvGraphicFramePr>
        <p:xfrm>
          <a:off x="827584" y="188640"/>
          <a:ext cx="4528149" cy="64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Acrobat Document" r:id="rId3" imgW="5667037" imgH="8019809" progId="AcroExch.Document.DC">
                  <p:embed/>
                </p:oleObj>
              </mc:Choice>
              <mc:Fallback>
                <p:oleObj name="Acrobat Document" r:id="rId3" imgW="5667037" imgH="801980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188640"/>
                        <a:ext cx="4528149" cy="64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o 4"/>
          <p:cNvGrpSpPr>
            <a:grpSpLocks noChangeAspect="1"/>
          </p:cNvGrpSpPr>
          <p:nvPr/>
        </p:nvGrpSpPr>
        <p:grpSpPr>
          <a:xfrm>
            <a:off x="5076056" y="4337557"/>
            <a:ext cx="2484000" cy="2370185"/>
            <a:chOff x="1854000" y="1341128"/>
            <a:chExt cx="5436000" cy="5187861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8" t="6759" r="2767"/>
            <a:stretch/>
          </p:blipFill>
          <p:spPr>
            <a:xfrm>
              <a:off x="2886721" y="1341128"/>
              <a:ext cx="3370558" cy="3240000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54" b="27955"/>
            <a:stretch/>
          </p:blipFill>
          <p:spPr>
            <a:xfrm>
              <a:off x="1854000" y="4581128"/>
              <a:ext cx="5436000" cy="19478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919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push dir="u"/>
      </p:transition>
    </mc:Choice>
    <mc:Fallback xmlns="">
      <p:transition spd="slow" advClick="0" advTm="6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" t="10678" r="5311" b="13923"/>
          <a:stretch/>
        </p:blipFill>
        <p:spPr>
          <a:xfrm rot="20492303">
            <a:off x="4374286" y="2707045"/>
            <a:ext cx="2959829" cy="1908000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933093" y="980728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PROGETTO DI ISTITUTO CONTRO IL BULLISMO,</a:t>
            </a:r>
          </a:p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IL CYBERBULLISMO, </a:t>
            </a:r>
          </a:p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PER I DIRITTI E L’UGUAGLIANZA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004">
            <a:off x="765359" y="630877"/>
            <a:ext cx="3856012" cy="5148000"/>
          </a:xfrm>
          <a:prstGeom prst="rect">
            <a:avLst/>
          </a:prstGeom>
        </p:spPr>
      </p:pic>
      <p:grpSp>
        <p:nvGrpSpPr>
          <p:cNvPr id="9" name="Gruppo 8"/>
          <p:cNvGrpSpPr>
            <a:grpSpLocks noChangeAspect="1"/>
          </p:cNvGrpSpPr>
          <p:nvPr/>
        </p:nvGrpSpPr>
        <p:grpSpPr>
          <a:xfrm>
            <a:off x="5076056" y="4337557"/>
            <a:ext cx="2484000" cy="2370185"/>
            <a:chOff x="1854000" y="1341128"/>
            <a:chExt cx="5436000" cy="5187861"/>
          </a:xfrm>
        </p:grpSpPr>
        <p:pic>
          <p:nvPicPr>
            <p:cNvPr id="13" name="Immagin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8" t="6759" r="2767"/>
            <a:stretch/>
          </p:blipFill>
          <p:spPr>
            <a:xfrm>
              <a:off x="2886721" y="1341128"/>
              <a:ext cx="3370558" cy="3240000"/>
            </a:xfrm>
            <a:prstGeom prst="rect">
              <a:avLst/>
            </a:prstGeom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54" b="27955"/>
            <a:stretch/>
          </p:blipFill>
          <p:spPr>
            <a:xfrm>
              <a:off x="1854000" y="4581128"/>
              <a:ext cx="5436000" cy="19478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173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push dir="u"/>
      </p:transition>
    </mc:Choice>
    <mc:Fallback xmlns="">
      <p:transition spd="slow" advClick="0" advTm="6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>
            <a:grpSpLocks noChangeAspect="1"/>
          </p:cNvGrpSpPr>
          <p:nvPr/>
        </p:nvGrpSpPr>
        <p:grpSpPr>
          <a:xfrm>
            <a:off x="5076056" y="4337557"/>
            <a:ext cx="2484000" cy="2370185"/>
            <a:chOff x="1854000" y="1341128"/>
            <a:chExt cx="5436000" cy="5187861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8" t="6759" r="2767"/>
            <a:stretch/>
          </p:blipFill>
          <p:spPr>
            <a:xfrm>
              <a:off x="2886721" y="1341128"/>
              <a:ext cx="3370558" cy="3240000"/>
            </a:xfrm>
            <a:prstGeom prst="rect">
              <a:avLst/>
            </a:prstGeom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54" b="27955"/>
            <a:stretch/>
          </p:blipFill>
          <p:spPr>
            <a:xfrm>
              <a:off x="1854000" y="4581128"/>
              <a:ext cx="5436000" cy="1947861"/>
            </a:xfrm>
            <a:prstGeom prst="rect">
              <a:avLst/>
            </a:prstGeom>
          </p:spPr>
        </p:pic>
      </p:grp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012160" y="2221199"/>
            <a:ext cx="1764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PROGETTO DI NATALE</a:t>
            </a:r>
          </a:p>
          <a:p>
            <a:pPr algn="ctr"/>
            <a:endParaRPr lang="it-IT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« SULLA SCIA DELLA COMETA » 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1"/>
          <a:stretch/>
        </p:blipFill>
        <p:spPr>
          <a:xfrm>
            <a:off x="286800" y="578362"/>
            <a:ext cx="5261162" cy="5040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008" b="84180" l="8147" r="958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76" r="69361" b="15483"/>
          <a:stretch/>
        </p:blipFill>
        <p:spPr>
          <a:xfrm>
            <a:off x="410816" y="4289499"/>
            <a:ext cx="1080000" cy="152341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008" b="84180" l="8147" r="958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9" t="28771" r="55924" b="18388"/>
          <a:stretch/>
        </p:blipFill>
        <p:spPr>
          <a:xfrm>
            <a:off x="1490816" y="3695034"/>
            <a:ext cx="1764000" cy="211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3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push dir="u"/>
      </p:transition>
    </mc:Choice>
    <mc:Fallback xmlns="">
      <p:transition spd="slow" advClick="0" advTm="6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952586" y="98072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SETTIMANA DELLA DISABILITA’ E DEI BISOGNI EDUCATIVI SPECIALI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" r="1811"/>
          <a:stretch/>
        </p:blipFill>
        <p:spPr>
          <a:xfrm>
            <a:off x="323528" y="1650310"/>
            <a:ext cx="7800109" cy="2896462"/>
          </a:xfrm>
          <a:prstGeom prst="rect">
            <a:avLst/>
          </a:prstGeom>
        </p:spPr>
      </p:pic>
      <p:grpSp>
        <p:nvGrpSpPr>
          <p:cNvPr id="8" name="Gruppo 7"/>
          <p:cNvGrpSpPr>
            <a:grpSpLocks noChangeAspect="1"/>
          </p:cNvGrpSpPr>
          <p:nvPr/>
        </p:nvGrpSpPr>
        <p:grpSpPr>
          <a:xfrm>
            <a:off x="5076056" y="4337557"/>
            <a:ext cx="2484000" cy="2370185"/>
            <a:chOff x="1854000" y="1341128"/>
            <a:chExt cx="5436000" cy="5187861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8" t="6759" r="2767"/>
            <a:stretch/>
          </p:blipFill>
          <p:spPr>
            <a:xfrm>
              <a:off x="2886721" y="1341128"/>
              <a:ext cx="3370558" cy="3240000"/>
            </a:xfrm>
            <a:prstGeom prst="rect">
              <a:avLst/>
            </a:prstGeom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54" b="27955"/>
            <a:stretch/>
          </p:blipFill>
          <p:spPr>
            <a:xfrm>
              <a:off x="1854000" y="4581128"/>
              <a:ext cx="5436000" cy="19478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56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push dir="u"/>
      </p:transition>
    </mc:Choice>
    <mc:Fallback xmlns="">
      <p:transition spd="slow" advClick="0" advTm="6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547962" y="2852936"/>
            <a:ext cx="284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PROGETTO</a:t>
            </a:r>
          </a:p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INCLUSIONE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68" y="1538101"/>
            <a:ext cx="5506551" cy="3888000"/>
          </a:xfrm>
          <a:prstGeom prst="rect">
            <a:avLst/>
          </a:prstGeom>
        </p:spPr>
      </p:pic>
      <p:grpSp>
        <p:nvGrpSpPr>
          <p:cNvPr id="8" name="Gruppo 7"/>
          <p:cNvGrpSpPr>
            <a:grpSpLocks noChangeAspect="1"/>
          </p:cNvGrpSpPr>
          <p:nvPr/>
        </p:nvGrpSpPr>
        <p:grpSpPr>
          <a:xfrm>
            <a:off x="5076056" y="4337557"/>
            <a:ext cx="2484000" cy="2370185"/>
            <a:chOff x="1854000" y="1341128"/>
            <a:chExt cx="5436000" cy="5187861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8" t="6759" r="2767"/>
            <a:stretch/>
          </p:blipFill>
          <p:spPr>
            <a:xfrm>
              <a:off x="2886721" y="1341128"/>
              <a:ext cx="3370558" cy="3240000"/>
            </a:xfrm>
            <a:prstGeom prst="rect">
              <a:avLst/>
            </a:prstGeom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54" b="27955"/>
            <a:stretch/>
          </p:blipFill>
          <p:spPr>
            <a:xfrm>
              <a:off x="1854000" y="4581128"/>
              <a:ext cx="5436000" cy="19478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247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push dir="u"/>
      </p:transition>
    </mc:Choice>
    <mc:Fallback xmlns="">
      <p:transition spd="slow" advClick="0" advTm="6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11560" y="1354711"/>
            <a:ext cx="3960440" cy="424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r"/>
            <a:r>
              <a:rPr lang="it-IT" dirty="0" smtClean="0">
                <a:latin typeface="Century Gothic" pitchFamily="34" charset="0"/>
              </a:rPr>
              <a:t>Il Piano Triennale dell’Offerta Formativa, è il documento fondamentale che costituisce l’identità culturale e progettuale dell’istituzione scolastica ed esplicita la progettazione curricolare, extracurricolare, educativa ed organizzativa che la scuola adotta nell’ambito della propria autonomia.</a:t>
            </a:r>
          </a:p>
          <a:p>
            <a:pPr algn="just"/>
            <a:endParaRPr lang="it-IT" dirty="0" smtClean="0">
              <a:latin typeface="Century Gothic" pitchFamily="34" charset="0"/>
            </a:endParaRPr>
          </a:p>
          <a:p>
            <a:pPr algn="just"/>
            <a:r>
              <a:rPr lang="it-IT" dirty="0" smtClean="0">
                <a:latin typeface="Century Gothic" pitchFamily="34" charset="0"/>
              </a:rPr>
              <a:t>Consultabile per intero sul sito: </a:t>
            </a:r>
          </a:p>
          <a:p>
            <a:pPr algn="just"/>
            <a:r>
              <a:rPr lang="it-IT" b="1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it-IT" b="1" dirty="0" smtClean="0">
                <a:solidFill>
                  <a:srgbClr val="FF0000"/>
                </a:solidFill>
                <a:hlinkClick r:id="rId2"/>
              </a:rPr>
              <a:t>www.icguarcino.gov.it</a:t>
            </a:r>
            <a:r>
              <a:rPr lang="it-IT" b="1" dirty="0">
                <a:solidFill>
                  <a:srgbClr val="FF0000"/>
                </a:solidFill>
                <a:hlinkClick r:id="rId2"/>
              </a:rPr>
              <a:t>/</a:t>
            </a:r>
            <a:endParaRPr lang="it-IT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889936" y="2492896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IL PTOF</a:t>
            </a:r>
            <a:endParaRPr lang="it-IT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5" name="Gruppo 4"/>
          <p:cNvGrpSpPr>
            <a:grpSpLocks noChangeAspect="1"/>
          </p:cNvGrpSpPr>
          <p:nvPr/>
        </p:nvGrpSpPr>
        <p:grpSpPr>
          <a:xfrm>
            <a:off x="4879708" y="4337557"/>
            <a:ext cx="2484000" cy="2370185"/>
            <a:chOff x="1854000" y="1341128"/>
            <a:chExt cx="5436000" cy="5187861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8" t="6759" r="2767"/>
            <a:stretch/>
          </p:blipFill>
          <p:spPr>
            <a:xfrm>
              <a:off x="2886721" y="1341128"/>
              <a:ext cx="3370558" cy="3240000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54" b="27955"/>
            <a:stretch/>
          </p:blipFill>
          <p:spPr>
            <a:xfrm>
              <a:off x="1854000" y="4581128"/>
              <a:ext cx="5436000" cy="1947861"/>
            </a:xfrm>
            <a:prstGeom prst="rect">
              <a:avLst/>
            </a:prstGeom>
          </p:spPr>
        </p:pic>
      </p:grp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21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push dir="u"/>
      </p:transition>
    </mc:Choice>
    <mc:Fallback xmlns="">
      <p:transition spd="slow" advClick="0" advTm="1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64652" y="90872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IL NOSTRO ISTITUTO :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0516" y="2060848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RISPETTA LA CENTRALITA’ DELL’ALUNNO</a:t>
            </a:r>
            <a:r>
              <a:rPr lang="it-IT" sz="1600" dirty="0" smtClean="0"/>
              <a:t>: con particolare attenzione al suo benessere psicologico, alle situazioni di svantaggio e all’integrazione.</a:t>
            </a:r>
            <a:endParaRPr lang="it-IT" sz="1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2451" y="3140968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RACCORDA TUTTE LE COMPONENTI SCOLASTICHE NELLE SCELTE FONDAMENTALI</a:t>
            </a:r>
            <a:r>
              <a:rPr lang="it-IT" sz="1600" dirty="0" smtClean="0"/>
              <a:t>: coinvolge le famiglie per favorire il successo formativo degli alunni.</a:t>
            </a:r>
            <a:endParaRPr lang="it-IT" sz="1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2451" y="4338779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SI RAPPORTA CON IL TERRITORIO</a:t>
            </a:r>
            <a:r>
              <a:rPr lang="it-IT" sz="1600" dirty="0" smtClean="0"/>
              <a:t>: opera in collaborazione con enti e associazioni presenti sul territorio per arricchire l’offerta formativa</a:t>
            </a:r>
            <a:endParaRPr lang="it-IT" sz="1600" dirty="0"/>
          </a:p>
        </p:txBody>
      </p:sp>
      <p:grpSp>
        <p:nvGrpSpPr>
          <p:cNvPr id="8" name="Gruppo 7"/>
          <p:cNvGrpSpPr>
            <a:grpSpLocks noChangeAspect="1"/>
          </p:cNvGrpSpPr>
          <p:nvPr/>
        </p:nvGrpSpPr>
        <p:grpSpPr>
          <a:xfrm>
            <a:off x="4879708" y="4337557"/>
            <a:ext cx="2484000" cy="2370185"/>
            <a:chOff x="1854000" y="1341128"/>
            <a:chExt cx="5436000" cy="5187861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8" t="6759" r="2767"/>
            <a:stretch/>
          </p:blipFill>
          <p:spPr>
            <a:xfrm>
              <a:off x="2886721" y="1341128"/>
              <a:ext cx="3370558" cy="3240000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54" b="27955"/>
            <a:stretch/>
          </p:blipFill>
          <p:spPr>
            <a:xfrm>
              <a:off x="1854000" y="4581128"/>
              <a:ext cx="5436000" cy="1947861"/>
            </a:xfrm>
            <a:prstGeom prst="rect">
              <a:avLst/>
            </a:prstGeom>
          </p:spPr>
        </p:pic>
      </p:grp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96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push dir="u"/>
      </p:transition>
    </mc:Choice>
    <mc:Fallback xmlns="">
      <p:transition spd="slow" advClick="0" advTm="1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>
            <a:grpSpLocks noChangeAspect="1"/>
          </p:cNvGrpSpPr>
          <p:nvPr/>
        </p:nvGrpSpPr>
        <p:grpSpPr>
          <a:xfrm>
            <a:off x="4879708" y="4337557"/>
            <a:ext cx="2484000" cy="2370185"/>
            <a:chOff x="1854000" y="1341128"/>
            <a:chExt cx="5436000" cy="5187861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8" t="6759" r="2767"/>
            <a:stretch/>
          </p:blipFill>
          <p:spPr>
            <a:xfrm>
              <a:off x="2886721" y="1341128"/>
              <a:ext cx="3370558" cy="3240000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54" b="27955"/>
            <a:stretch/>
          </p:blipFill>
          <p:spPr>
            <a:xfrm>
              <a:off x="1854000" y="4581128"/>
              <a:ext cx="5436000" cy="1947861"/>
            </a:xfrm>
            <a:prstGeom prst="rect">
              <a:avLst/>
            </a:prstGeom>
          </p:spPr>
        </p:pic>
      </p:grpSp>
      <p:sp>
        <p:nvSpPr>
          <p:cNvPr id="5" name="CasellaDiTesto 4"/>
          <p:cNvSpPr txBox="1"/>
          <p:nvPr/>
        </p:nvSpPr>
        <p:spPr>
          <a:xfrm>
            <a:off x="611560" y="1772816"/>
            <a:ext cx="68551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GARANTISCE LA SICUREZZA NELLA SCUOLA</a:t>
            </a:r>
            <a:r>
              <a:rPr lang="it-IT" sz="1600" dirty="0" smtClean="0"/>
              <a:t>: attivando azioni di formazione del personale, vigilanza e segnalazione di eventuali situazioni di pericolo, prevedendo percorsi di formazione degli alunni attraverso le prove di evacuazione  e il rispetto delle regole per prevenire gli infortuni.</a:t>
            </a:r>
            <a:endParaRPr lang="it-IT" sz="1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12095" y="3645024"/>
            <a:ext cx="6518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RENDE VISIBILI LE INIZIATIVE DELLA SCUOLA: </a:t>
            </a:r>
            <a:r>
              <a:rPr lang="it-IT" sz="1600" dirty="0" smtClean="0"/>
              <a:t>pubblica e aggiorna costantemente il sito web.</a:t>
            </a:r>
            <a:endParaRPr lang="it-IT" sz="1600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906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push dir="u"/>
      </p:transition>
    </mc:Choice>
    <mc:Fallback xmlns="">
      <p:transition spd="slow" advClick="0" advTm="1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 rot="20515009">
            <a:off x="2477734" y="3290559"/>
            <a:ext cx="3064207" cy="1471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it-IT" sz="2400" dirty="0" smtClean="0"/>
              <a:t>SVILUPPO  DEL SENSO DI CITTADINANZA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453000" y="1052736"/>
            <a:ext cx="423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FINALITA’ DELLA SCUOLA DELL’INFANZIA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uppo 3"/>
          <p:cNvGrpSpPr>
            <a:grpSpLocks noChangeAspect="1"/>
          </p:cNvGrpSpPr>
          <p:nvPr/>
        </p:nvGrpSpPr>
        <p:grpSpPr>
          <a:xfrm>
            <a:off x="4879708" y="4337557"/>
            <a:ext cx="2484000" cy="2370185"/>
            <a:chOff x="1854000" y="1341128"/>
            <a:chExt cx="5436000" cy="5187861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8" t="6759" r="2767"/>
            <a:stretch/>
          </p:blipFill>
          <p:spPr>
            <a:xfrm>
              <a:off x="2886721" y="1341128"/>
              <a:ext cx="3370558" cy="3240000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54" b="27955"/>
            <a:stretch/>
          </p:blipFill>
          <p:spPr>
            <a:xfrm>
              <a:off x="1854000" y="4581128"/>
              <a:ext cx="5436000" cy="1947861"/>
            </a:xfrm>
            <a:prstGeom prst="rect">
              <a:avLst/>
            </a:prstGeom>
          </p:spPr>
        </p:pic>
      </p:grpSp>
      <p:sp>
        <p:nvSpPr>
          <p:cNvPr id="7" name="CasellaDiTesto 6"/>
          <p:cNvSpPr txBox="1"/>
          <p:nvPr/>
        </p:nvSpPr>
        <p:spPr>
          <a:xfrm rot="564762">
            <a:off x="966115" y="4779797"/>
            <a:ext cx="2520280" cy="11021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it-IT" sz="2400" dirty="0" smtClean="0"/>
              <a:t>SVILUPPO DELL’IDENTITA’</a:t>
            </a:r>
            <a:endParaRPr lang="it-IT" sz="2400" dirty="0"/>
          </a:p>
        </p:txBody>
      </p:sp>
      <p:sp>
        <p:nvSpPr>
          <p:cNvPr id="2" name="CasellaDiTesto 1"/>
          <p:cNvSpPr txBox="1">
            <a:spLocks/>
          </p:cNvSpPr>
          <p:nvPr/>
        </p:nvSpPr>
        <p:spPr>
          <a:xfrm rot="20792842">
            <a:off x="1002255" y="2115582"/>
            <a:ext cx="2448000" cy="14715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it-IT" sz="2400" dirty="0" smtClean="0"/>
              <a:t>SVILUPPO DELLE COMPETENZE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 rot="838600">
            <a:off x="4776334" y="2159847"/>
            <a:ext cx="3048639" cy="11021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it-IT" sz="2400" dirty="0" smtClean="0"/>
              <a:t>SVILUPPO DELL’AUTONOMIA</a:t>
            </a:r>
            <a:endParaRPr lang="it-IT" sz="2400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26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push dir="u"/>
      </p:transition>
    </mc:Choice>
    <mc:Fallback xmlns="">
      <p:transition spd="slow" advClick="0" advTm="1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21308" y="692696"/>
            <a:ext cx="3600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FINALITÀ  DELLA  SCUOLA PRIMARIA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 rot="522037">
            <a:off x="3550115" y="2010071"/>
            <a:ext cx="2016224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Promuovere lo sviluppo dell’autonomia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9935674">
            <a:off x="5955699" y="2699590"/>
            <a:ext cx="187220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Educare  alla convivenza democratica</a:t>
            </a:r>
            <a:endParaRPr lang="it-IT" dirty="0"/>
          </a:p>
        </p:txBody>
      </p:sp>
      <p:grpSp>
        <p:nvGrpSpPr>
          <p:cNvPr id="8" name="Gruppo 7"/>
          <p:cNvGrpSpPr>
            <a:grpSpLocks noChangeAspect="1"/>
          </p:cNvGrpSpPr>
          <p:nvPr/>
        </p:nvGrpSpPr>
        <p:grpSpPr>
          <a:xfrm>
            <a:off x="4879708" y="4337557"/>
            <a:ext cx="2484000" cy="2370185"/>
            <a:chOff x="1854000" y="1341128"/>
            <a:chExt cx="5436000" cy="5187861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8" t="6759" r="2767"/>
            <a:stretch/>
          </p:blipFill>
          <p:spPr>
            <a:xfrm>
              <a:off x="2886721" y="1341128"/>
              <a:ext cx="3370558" cy="3240000"/>
            </a:xfrm>
            <a:prstGeom prst="rect">
              <a:avLst/>
            </a:prstGeom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54" b="27955"/>
            <a:stretch/>
          </p:blipFill>
          <p:spPr>
            <a:xfrm>
              <a:off x="1854000" y="4581128"/>
              <a:ext cx="5436000" cy="1947861"/>
            </a:xfrm>
            <a:prstGeom prst="rect">
              <a:avLst/>
            </a:prstGeom>
          </p:spPr>
        </p:pic>
      </p:grpSp>
      <p:sp>
        <p:nvSpPr>
          <p:cNvPr id="2" name="CasellaDiTesto 1"/>
          <p:cNvSpPr txBox="1"/>
          <p:nvPr/>
        </p:nvSpPr>
        <p:spPr>
          <a:xfrm rot="1213872">
            <a:off x="2560093" y="3405402"/>
            <a:ext cx="2376265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pPr algn="ctr"/>
            <a:r>
              <a:rPr lang="it-IT" dirty="0" smtClean="0"/>
              <a:t>Sviluppare le competenze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 rot="20873280">
            <a:off x="1237719" y="4517906"/>
            <a:ext cx="2376264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Promuovere l’alfabetizzazione culturale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 rot="19945508">
            <a:off x="826993" y="1867551"/>
            <a:ext cx="208823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it-IT" dirty="0" smtClean="0"/>
          </a:p>
          <a:p>
            <a:pPr algn="ctr"/>
            <a:r>
              <a:rPr lang="it-IT" dirty="0" smtClean="0"/>
              <a:t>Promuovere lo sviluppo</a:t>
            </a:r>
          </a:p>
          <a:p>
            <a:pPr algn="ctr"/>
            <a:r>
              <a:rPr lang="it-IT" dirty="0" smtClean="0"/>
              <a:t> dell’identità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153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push dir="u"/>
      </p:transition>
    </mc:Choice>
    <mc:Fallback xmlns="">
      <p:transition spd="slow" advClick="0" advTm="1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21307" y="692696"/>
            <a:ext cx="437049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FINALITÀ  DELLA  SCUOLA  SECONDARIA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 rot="20585817">
            <a:off x="498824" y="1923953"/>
            <a:ext cx="3422976" cy="1348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it-IT" sz="1600" dirty="0" smtClean="0"/>
              <a:t>FAVORISCE  LA FORMAZIONE  DELLA PERSONALITA’ ATTRAVERSO L’ACQUISIZIONE  DELLE CONOSCENZE</a:t>
            </a:r>
            <a:endParaRPr lang="it-IT" sz="1600" dirty="0"/>
          </a:p>
        </p:txBody>
      </p:sp>
      <p:sp>
        <p:nvSpPr>
          <p:cNvPr id="4" name="CasellaDiTesto 3"/>
          <p:cNvSpPr txBox="1"/>
          <p:nvPr/>
        </p:nvSpPr>
        <p:spPr>
          <a:xfrm rot="800682">
            <a:off x="4666590" y="1997322"/>
            <a:ext cx="3346836" cy="11021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it-IT" sz="1600" dirty="0" smtClean="0"/>
              <a:t>FAVORISCE  LO SVILUPPO  DI CAPACITA’ LOGICHE , SCIENTIFICHE E OPERATIVE</a:t>
            </a:r>
            <a:endParaRPr lang="it-IT" sz="1600" dirty="0"/>
          </a:p>
        </p:txBody>
      </p:sp>
      <p:sp>
        <p:nvSpPr>
          <p:cNvPr id="5" name="CasellaDiTesto 4"/>
          <p:cNvSpPr txBox="1"/>
          <p:nvPr/>
        </p:nvSpPr>
        <p:spPr>
          <a:xfrm rot="395010">
            <a:off x="1215105" y="3725017"/>
            <a:ext cx="2448273" cy="8559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it-IT" sz="1600" dirty="0" smtClean="0"/>
              <a:t>FORMA  L’UOMO E IL CITTADINO</a:t>
            </a:r>
            <a:endParaRPr lang="it-IT" sz="1600" dirty="0"/>
          </a:p>
        </p:txBody>
      </p:sp>
      <p:sp>
        <p:nvSpPr>
          <p:cNvPr id="6" name="CasellaDiTesto 5"/>
          <p:cNvSpPr txBox="1"/>
          <p:nvPr/>
        </p:nvSpPr>
        <p:spPr>
          <a:xfrm rot="21066317">
            <a:off x="3755932" y="3046404"/>
            <a:ext cx="2431038" cy="8559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it-IT" sz="1600" dirty="0" smtClean="0"/>
              <a:t>FAVORISCE L’ORIENTAMENTO</a:t>
            </a:r>
            <a:endParaRPr lang="it-IT" sz="1600" dirty="0"/>
          </a:p>
        </p:txBody>
      </p:sp>
      <p:sp>
        <p:nvSpPr>
          <p:cNvPr id="8" name="CasellaDiTesto 7"/>
          <p:cNvSpPr txBox="1"/>
          <p:nvPr/>
        </p:nvSpPr>
        <p:spPr>
          <a:xfrm rot="1104789">
            <a:off x="986925" y="4983760"/>
            <a:ext cx="2596650" cy="1348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it-IT" sz="1600" dirty="0" smtClean="0"/>
              <a:t>FAVORISCE  L’ALFABETIZZAZIONE DELLE TECNOLOGIE INFORMATICHE</a:t>
            </a:r>
            <a:endParaRPr lang="it-IT" sz="1600" dirty="0"/>
          </a:p>
        </p:txBody>
      </p:sp>
      <p:grpSp>
        <p:nvGrpSpPr>
          <p:cNvPr id="9" name="Gruppo 8"/>
          <p:cNvGrpSpPr>
            <a:grpSpLocks noChangeAspect="1"/>
          </p:cNvGrpSpPr>
          <p:nvPr/>
        </p:nvGrpSpPr>
        <p:grpSpPr>
          <a:xfrm>
            <a:off x="4879708" y="4337557"/>
            <a:ext cx="2484000" cy="2370185"/>
            <a:chOff x="1854000" y="1341128"/>
            <a:chExt cx="5436000" cy="5187861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8" t="6759" r="2767"/>
            <a:stretch/>
          </p:blipFill>
          <p:spPr>
            <a:xfrm>
              <a:off x="2886721" y="1341128"/>
              <a:ext cx="3370558" cy="3240000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54" b="27955"/>
            <a:stretch/>
          </p:blipFill>
          <p:spPr>
            <a:xfrm>
              <a:off x="1854000" y="4581128"/>
              <a:ext cx="5436000" cy="1947861"/>
            </a:xfrm>
            <a:prstGeom prst="rect">
              <a:avLst/>
            </a:prstGeom>
          </p:spPr>
        </p:pic>
      </p:grp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383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push dir="u"/>
      </p:transition>
    </mc:Choice>
    <mc:Fallback xmlns="">
      <p:transition spd="slow" advClick="0" advTm="1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>
            <a:grpSpLocks noChangeAspect="1"/>
          </p:cNvGrpSpPr>
          <p:nvPr/>
        </p:nvGrpSpPr>
        <p:grpSpPr>
          <a:xfrm>
            <a:off x="4879708" y="4337557"/>
            <a:ext cx="2484000" cy="2370185"/>
            <a:chOff x="1854000" y="1341128"/>
            <a:chExt cx="5436000" cy="5187861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8" t="6759" r="2767"/>
            <a:stretch/>
          </p:blipFill>
          <p:spPr>
            <a:xfrm>
              <a:off x="2886721" y="1341128"/>
              <a:ext cx="3370558" cy="3240000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54" b="27955"/>
            <a:stretch/>
          </p:blipFill>
          <p:spPr>
            <a:xfrm>
              <a:off x="1854000" y="4581128"/>
              <a:ext cx="5436000" cy="1947861"/>
            </a:xfrm>
            <a:prstGeom prst="rect">
              <a:avLst/>
            </a:prstGeom>
          </p:spPr>
        </p:pic>
      </p:grpSp>
      <p:sp>
        <p:nvSpPr>
          <p:cNvPr id="6" name="CasellaDiTesto 5"/>
          <p:cNvSpPr txBox="1"/>
          <p:nvPr/>
        </p:nvSpPr>
        <p:spPr>
          <a:xfrm>
            <a:off x="827584" y="76470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IL MODELLO ORGANIZZATIVO PER LA SCUOLA DELL’INFANZIA PREVEDE  40 ORE SETTIMANALI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571587"/>
              </p:ext>
            </p:extLst>
          </p:nvPr>
        </p:nvGraphicFramePr>
        <p:xfrm>
          <a:off x="1243201" y="1772816"/>
          <a:ext cx="6192688" cy="222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4229"/>
                <a:gridCol w="1002969"/>
                <a:gridCol w="1058689"/>
                <a:gridCol w="2066801"/>
              </a:tblGrid>
              <a:tr h="370840"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dalle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alle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solidFill>
                            <a:schemeClr val="bg1"/>
                          </a:solidFill>
                        </a:rPr>
                        <a:t>mensa*</a:t>
                      </a:r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LUNEDI’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08:00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16:00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12:00 </a:t>
                      </a:r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MARTEDI’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08:00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16:00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smtClean="0"/>
                        <a:t>12:00 </a:t>
                      </a:r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MERCOLEDI’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08:00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16:00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smtClean="0"/>
                        <a:t>12:00 </a:t>
                      </a:r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GIOVEDI’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08:00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16:00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smtClean="0"/>
                        <a:t>12:00 </a:t>
                      </a:r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VENERDI’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08:00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16:00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12:00 </a:t>
                      </a:r>
                      <a:endParaRPr lang="it-IT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187624" y="400506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*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</a:rPr>
              <a:t>S. Infanzia GUARCINO12:30</a:t>
            </a:r>
          </a:p>
          <a:p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</a:rPr>
              <a:t>S. Infanzia  TORRE CAJETANI 12:15</a:t>
            </a:r>
            <a:endParaRPr lang="it-IT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push dir="u"/>
      </p:transition>
    </mc:Choice>
    <mc:Fallback xmlns="">
      <p:transition spd="slow" advClick="0" advTm="1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iacen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diacent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931</TotalTime>
  <Words>762</Words>
  <Application>Microsoft Office PowerPoint</Application>
  <PresentationFormat>Presentazione su schermo (4:3)</PresentationFormat>
  <Paragraphs>224</Paragraphs>
  <Slides>24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6" baseType="lpstr">
      <vt:lpstr>Adiacente</vt:lpstr>
      <vt:lpstr>Acrobat Document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COM PRENSIVO  DI  GUARCINO</dc:title>
  <dc:creator>Antonella La Candia</dc:creator>
  <cp:lastModifiedBy>Notebook</cp:lastModifiedBy>
  <cp:revision>183</cp:revision>
  <cp:lastPrinted>2019-12-08T18:12:22Z</cp:lastPrinted>
  <dcterms:created xsi:type="dcterms:W3CDTF">2019-11-15T15:14:42Z</dcterms:created>
  <dcterms:modified xsi:type="dcterms:W3CDTF">2019-12-14T17:12:19Z</dcterms:modified>
</cp:coreProperties>
</file>